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0"/>
  </p:notesMasterIdLst>
  <p:sldIdLst>
    <p:sldId id="672" r:id="rId6"/>
    <p:sldId id="627" r:id="rId7"/>
    <p:sldId id="308" r:id="rId8"/>
    <p:sldId id="305" r:id="rId9"/>
    <p:sldId id="663" r:id="rId10"/>
    <p:sldId id="664" r:id="rId11"/>
    <p:sldId id="665" r:id="rId12"/>
    <p:sldId id="669" r:id="rId13"/>
    <p:sldId id="666" r:id="rId14"/>
    <p:sldId id="671" r:id="rId15"/>
    <p:sldId id="278" r:id="rId16"/>
    <p:sldId id="276" r:id="rId17"/>
    <p:sldId id="28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C39C"/>
    <a:srgbClr val="56A0D3"/>
    <a:srgbClr val="11B3DE"/>
    <a:srgbClr val="00B0F0"/>
    <a:srgbClr val="FFE663"/>
    <a:srgbClr val="FB8500"/>
    <a:srgbClr val="88C7E5"/>
    <a:srgbClr val="BCE1EC"/>
    <a:srgbClr val="9AEB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88367"/>
  </p:normalViewPr>
  <p:slideViewPr>
    <p:cSldViewPr snapToGrid="0">
      <p:cViewPr varScale="1">
        <p:scale>
          <a:sx n="108" d="100"/>
          <a:sy n="108" d="100"/>
        </p:scale>
        <p:origin x="1384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odd.E.Steissberg@erdc.dren.mi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DB109C-E7DA-1D4B-1793-B953191ECB9F}"/>
              </a:ext>
            </a:extLst>
          </p:cNvPr>
          <p:cNvSpPr/>
          <p:nvPr/>
        </p:nvSpPr>
        <p:spPr>
          <a:xfrm>
            <a:off x="0" y="0"/>
            <a:ext cx="12192000" cy="1272075"/>
          </a:xfrm>
          <a:prstGeom prst="rect">
            <a:avLst/>
          </a:prstGeom>
          <a:solidFill>
            <a:srgbClr val="61C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8CDE0-98F3-2C51-B974-E9CDE0ED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6" y="328452"/>
            <a:ext cx="693492" cy="69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58B53-7F93-2C9E-4452-9E4341147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8" y="226788"/>
            <a:ext cx="2405456" cy="866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440070-A886-D3FF-7277-80DA26BB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27" y="0"/>
            <a:ext cx="3996472" cy="1271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2689F-D515-4D66-0878-7A7FF52DEAE9}"/>
              </a:ext>
            </a:extLst>
          </p:cNvPr>
          <p:cNvSpPr txBox="1"/>
          <p:nvPr/>
        </p:nvSpPr>
        <p:spPr>
          <a:xfrm>
            <a:off x="0" y="6496044"/>
            <a:ext cx="12192000" cy="369332"/>
          </a:xfrm>
          <a:prstGeom prst="rect">
            <a:avLst/>
          </a:prstGeom>
          <a:solidFill>
            <a:srgbClr val="61C29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en-US" b="1" i="1" dirty="0"/>
              <a:t>ANSRP Harmful Algal Bloom Congressional Interest In-Progress Review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B73ED3-B5B3-3565-A263-0BD579CF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704" y="10345"/>
            <a:ext cx="6370710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/>
              <a:t>Development of a Predictive HAB Planning Tool using CE-QUAL-W2</a:t>
            </a:r>
            <a:br>
              <a:rPr lang="en-US" sz="3800" b="1" dirty="0"/>
            </a:br>
            <a:r>
              <a:rPr lang="en-US" sz="1500" b="1" dirty="0"/>
              <a:t>Todd Steissberg (</a:t>
            </a:r>
            <a:r>
              <a:rPr lang="en-US" sz="1500" b="1" dirty="0">
                <a:hlinkClick r:id="rId6"/>
              </a:rPr>
              <a:t>Todd.E.Steissberg@erdc.dren.mil</a:t>
            </a:r>
            <a:r>
              <a:rPr lang="en-US" sz="1500" b="1" dirty="0"/>
              <a:t>, 530-574-5572)</a:t>
            </a:r>
            <a:br>
              <a:rPr lang="en-US" sz="1500" b="1" dirty="0"/>
            </a:br>
            <a:r>
              <a:rPr lang="en-US" sz="1500" b="1" dirty="0"/>
              <a:t>Jodi Ryder, Isaac Mudge, Emily Summers, Lauren Melendez</a:t>
            </a:r>
          </a:p>
        </p:txBody>
      </p:sp>
      <p:sp>
        <p:nvSpPr>
          <p:cNvPr id="2" name="Google Shape;565;p26">
            <a:extLst>
              <a:ext uri="{FF2B5EF4-FFF2-40B4-BE49-F238E27FC236}">
                <a16:creationId xmlns:a16="http://schemas.microsoft.com/office/drawing/2014/main" id="{4372CEFB-32AF-854D-F7D6-A6A92EC51A20}"/>
              </a:ext>
            </a:extLst>
          </p:cNvPr>
          <p:cNvSpPr txBox="1">
            <a:spLocks/>
          </p:cNvSpPr>
          <p:nvPr/>
        </p:nvSpPr>
        <p:spPr>
          <a:xfrm>
            <a:off x="180769" y="1292691"/>
            <a:ext cx="7217176" cy="2492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Develop a predictive HAB planning tool using ERDC’s reservoir water quality model, CE-QUAL-W2.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E09C3-EDBC-C6C8-290F-2F891991A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1" y="3259912"/>
            <a:ext cx="7217177" cy="319032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A6AA4-AF39-E523-7C35-77AA8D038F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06" y="1325002"/>
            <a:ext cx="4460965" cy="29351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D4A9E-333D-65F7-4194-340455640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06" y="3618180"/>
            <a:ext cx="4460965" cy="2832055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96B659-EE97-1C1A-00AD-DFDB8A85E5E3}"/>
              </a:ext>
            </a:extLst>
          </p:cNvPr>
          <p:cNvSpPr/>
          <p:nvPr/>
        </p:nvSpPr>
        <p:spPr>
          <a:xfrm>
            <a:off x="-1" y="6494985"/>
            <a:ext cx="12192000" cy="350858"/>
          </a:xfrm>
          <a:prstGeom prst="rect">
            <a:avLst/>
          </a:prstGeom>
          <a:solidFill>
            <a:srgbClr val="61C3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3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the CE-QUAL 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69"/>
            <a:ext cx="12193057" cy="127417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396702" y="446739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Operational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Management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35225" y="5474696"/>
            <a:ext cx="399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Probabilistic = Parameterize constituent relationships using statistics and build system of equations to describe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0576" y="5474696"/>
            <a:ext cx="1751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CE-QUAL-W2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CE-QUAL-ICM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Countless others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97997" y="1758126"/>
            <a:ext cx="11964064" cy="1200329"/>
            <a:chOff x="106016" y="1538454"/>
            <a:chExt cx="11964064" cy="1200329"/>
          </a:xfrm>
        </p:grpSpPr>
        <p:sp>
          <p:nvSpPr>
            <p:cNvPr id="25" name="Rectangle 24"/>
            <p:cNvSpPr/>
            <p:nvPr/>
          </p:nvSpPr>
          <p:spPr>
            <a:xfrm>
              <a:off x="106016" y="1547238"/>
              <a:ext cx="11964064" cy="9387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1849" y="1538454"/>
              <a:ext cx="4858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Deterministic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Parameterize constituent relationships using empirical data to build system of equations to that describe system behavior.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49086" y="1562611"/>
              <a:ext cx="24983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CE-QUAL-W2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CE-QUAL-ICM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Numerical and analytical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63811" y="1538454"/>
              <a:ext cx="33065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Works best when constituent relationships are well known and static and homogeneous.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6016" y="5474696"/>
            <a:ext cx="11981739" cy="1200329"/>
            <a:chOff x="106016" y="5474696"/>
            <a:chExt cx="11981739" cy="1200329"/>
          </a:xfrm>
        </p:grpSpPr>
        <p:sp>
          <p:nvSpPr>
            <p:cNvPr id="33" name="Rectangle 32"/>
            <p:cNvSpPr/>
            <p:nvPr/>
          </p:nvSpPr>
          <p:spPr>
            <a:xfrm>
              <a:off x="106016" y="5496000"/>
              <a:ext cx="11964064" cy="9387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chemeClr val="accent4"/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9737" y="5496000"/>
              <a:ext cx="4858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Probabilistic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Use statistical parameterization and relationships to build system of equations that describe system behavior.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06931" y="5492877"/>
              <a:ext cx="1604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Random Forest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Driven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79846" y="5474696"/>
              <a:ext cx="46079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Most useful when constituent relationships have uncertainty but there is lots of field data to fully bracket the uncertainty.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5435" y="1315366"/>
            <a:ext cx="791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Objective: Create tools to prevent, mitigate, and monitor HABs at USACE projects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9737" y="2702760"/>
            <a:ext cx="11912324" cy="2779465"/>
            <a:chOff x="2320688" y="2652071"/>
            <a:chExt cx="11912324" cy="2779465"/>
          </a:xfrm>
        </p:grpSpPr>
        <p:sp>
          <p:nvSpPr>
            <p:cNvPr id="3" name="Rectangle 2"/>
            <p:cNvSpPr/>
            <p:nvPr/>
          </p:nvSpPr>
          <p:spPr>
            <a:xfrm>
              <a:off x="4809744" y="3272659"/>
              <a:ext cx="1609344" cy="15179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459736" y="3085083"/>
              <a:ext cx="2350008" cy="333889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476520">
              <a:off x="2469246" y="2894563"/>
              <a:ext cx="2030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Hydro-Meteorology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96312" y="3502894"/>
              <a:ext cx="177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BioGeoChemical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081322">
              <a:off x="2320688" y="4403038"/>
              <a:ext cx="21808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Hydraulics and Operations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578939" y="4078433"/>
              <a:ext cx="2267381" cy="22844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96312" y="4774822"/>
              <a:ext cx="2350008" cy="360211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" idx="0"/>
            </p:cNvCxnSpPr>
            <p:nvPr/>
          </p:nvCxnSpPr>
          <p:spPr>
            <a:xfrm flipH="1" flipV="1">
              <a:off x="5609943" y="2652071"/>
              <a:ext cx="4473" cy="620588"/>
            </a:xfrm>
            <a:prstGeom prst="straightConnector1">
              <a:avLst/>
            </a:prstGeom>
            <a:ln w="34925">
              <a:solidFill>
                <a:srgbClr val="00B050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632704" y="4808610"/>
              <a:ext cx="0" cy="622926"/>
            </a:xfrm>
            <a:prstGeom prst="straightConnector1">
              <a:avLst/>
            </a:prstGeom>
            <a:ln w="34925">
              <a:solidFill>
                <a:srgbClr val="00B050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004304" y="3124259"/>
              <a:ext cx="7228708" cy="18306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92D050"/>
                </a:gs>
                <a:gs pos="83000">
                  <a:srgbClr val="92D050"/>
                </a:gs>
                <a:gs pos="100000">
                  <a:srgbClr val="92D050"/>
                </a:gs>
              </a:gsLst>
              <a:lin ang="10800000" scaled="1"/>
              <a:tileRect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6448364" y="4068449"/>
              <a:ext cx="570578" cy="1497"/>
            </a:xfrm>
            <a:prstGeom prst="straightConnector1">
              <a:avLst/>
            </a:prstGeom>
            <a:ln w="34925">
              <a:solidFill>
                <a:srgbClr val="00B050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4862629" y="3381971"/>
            <a:ext cx="3115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Hybrid, Blended, Physics Informed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Use deterministic modeling for some constituents and probabilistic for others.  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68657" y="3327505"/>
            <a:ext cx="3501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 best when some aspects of system are well known and homogeneous and others are uncertain, heterogeneous, or dynamic.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0EA7FEF-46BA-4C84-BDE5-1BBBFCD63CDD}"/>
              </a:ext>
            </a:extLst>
          </p:cNvPr>
          <p:cNvSpPr txBox="1">
            <a:spLocks/>
          </p:cNvSpPr>
          <p:nvPr/>
        </p:nvSpPr>
        <p:spPr>
          <a:xfrm>
            <a:off x="2054659" y="126071"/>
            <a:ext cx="8083738" cy="1226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Expanding the USACE Toolkit for HABs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Water Quality and Contaminant Modeling, USACE-ERDC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Drs. Jodi L. Ryder, Todd E. Steissberg, Barry W. Bunch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23"/>
            <a:ext cx="3097036" cy="865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5844" y="6557829"/>
            <a:ext cx="269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Jodi.L.Ryder@usace.army.mil, May 2024</a:t>
            </a:r>
          </a:p>
        </p:txBody>
      </p:sp>
    </p:spTree>
    <p:extLst>
      <p:ext uri="{BB962C8B-B14F-4D97-AF65-F5344CB8AC3E}">
        <p14:creationId xmlns:p14="http://schemas.microsoft.com/office/powerpoint/2010/main" val="346937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47" t="4906" r="-147" b="-4906"/>
          <a:stretch/>
        </p:blipFill>
        <p:spPr>
          <a:xfrm>
            <a:off x="7747346" y="1772217"/>
            <a:ext cx="4415742" cy="278338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AE3DD2-4D95-448F-9F27-13E337336715}"/>
              </a:ext>
            </a:extLst>
          </p:cNvPr>
          <p:cNvSpPr txBox="1">
            <a:spLocks/>
          </p:cNvSpPr>
          <p:nvPr/>
        </p:nvSpPr>
        <p:spPr>
          <a:xfrm>
            <a:off x="7466559" y="5285968"/>
            <a:ext cx="3890554" cy="97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0EA7FEF-46BA-4C84-BDE5-1BBBFCD63CDD}"/>
              </a:ext>
            </a:extLst>
          </p:cNvPr>
          <p:cNvSpPr txBox="1">
            <a:spLocks/>
          </p:cNvSpPr>
          <p:nvPr/>
        </p:nvSpPr>
        <p:spPr>
          <a:xfrm>
            <a:off x="1424260" y="-5099"/>
            <a:ext cx="7940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Evaluation of Historic Water Quality Information and Cyanobacteria Harmful Algae Bloom Events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Jodi L. Ryder (jodi.l.ryder@usace.army.mil, 601-631-1852), Jeremy Kellett (NAE)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325" y="2553427"/>
            <a:ext cx="4440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4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4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algorithms within a unified USACE-wide Enterprise Water Quality Database (EWQDB) for database extraction, statistical analysis, and post-processing to generate a HAB Vulnerability Index (HVI)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324" y="1509797"/>
            <a:ext cx="4688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Overall Objective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high value water quality and phytoplankton parameters and maximize the information contained in diverse data types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5B5B3-F9AB-D760-62C8-3E5330C09033}"/>
              </a:ext>
            </a:extLst>
          </p:cNvPr>
          <p:cNvSpPr txBox="1"/>
          <p:nvPr/>
        </p:nvSpPr>
        <p:spPr>
          <a:xfrm>
            <a:off x="4581336" y="1511188"/>
            <a:ext cx="3144765" cy="5016758"/>
          </a:xfrm>
          <a:prstGeom prst="rect">
            <a:avLst/>
          </a:prstGeom>
          <a:solidFill>
            <a:srgbClr val="CAE0D9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Functionalities created for EWQDB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Data inventory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Inventory maps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Date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heatmaps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Multi-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filtering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data capabilities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Temperature profile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timeseries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 data capabilities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Event and annual statistical 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Carlson Indicies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Vollenweider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Biologic data capabilities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Taxonomic diversity plots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Shannon diversity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Continuing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 Vulnerability Index (HVI)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47" y="4791621"/>
            <a:ext cx="4257739" cy="1530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95844" y="6557829"/>
            <a:ext cx="269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Jodi.L.Ryder@usace.army.mil, May 2024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057" cy="127417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0EA7FEF-46BA-4C84-BDE5-1BBBFCD63CDD}"/>
              </a:ext>
            </a:extLst>
          </p:cNvPr>
          <p:cNvSpPr txBox="1">
            <a:spLocks/>
          </p:cNvSpPr>
          <p:nvPr/>
        </p:nvSpPr>
        <p:spPr>
          <a:xfrm>
            <a:off x="2054659" y="126071"/>
            <a:ext cx="8083738" cy="1226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Operationalizing Water Quality Data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723"/>
            <a:ext cx="3097036" cy="8657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76837" y="1510730"/>
            <a:ext cx="4307249" cy="338554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Taxonomic diversity plots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76838" y="1509245"/>
            <a:ext cx="4307249" cy="2919385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776837" y="4492177"/>
            <a:ext cx="4307249" cy="1938683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76837" y="4495019"/>
            <a:ext cx="4307249" cy="338554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Statistical charting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0081" y="3665328"/>
            <a:ext cx="4382253" cy="3169500"/>
            <a:chOff x="120081" y="3665328"/>
            <a:chExt cx="4150977" cy="295645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081" y="3665328"/>
              <a:ext cx="4150977" cy="295645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27020" y="4282440"/>
              <a:ext cx="708660" cy="273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27020" y="5667500"/>
              <a:ext cx="708660" cy="273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5749" y="5641699"/>
              <a:ext cx="708660" cy="273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99A88B-7687-B463-4972-6B734D62F1B0}"/>
              </a:ext>
            </a:extLst>
          </p:cNvPr>
          <p:cNvSpPr/>
          <p:nvPr/>
        </p:nvSpPr>
        <p:spPr>
          <a:xfrm>
            <a:off x="0" y="0"/>
            <a:ext cx="12192000" cy="1272075"/>
          </a:xfrm>
          <a:prstGeom prst="rect">
            <a:avLst/>
          </a:prstGeom>
          <a:solidFill>
            <a:srgbClr val="61C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96702" y="446739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Operational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Management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73874" y="6536005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May, 25, 2023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POC: Jodi.L.Ryder@usace.army.mil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6C2542-280F-55F7-CF8A-1720B48E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" y="328452"/>
            <a:ext cx="693492" cy="696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83C2E6-DCF9-A320-6F56-05E3418C4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8" y="226788"/>
            <a:ext cx="2405456" cy="866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FEF93-2B50-FA7A-4E7A-80634493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527" y="0"/>
            <a:ext cx="3996472" cy="127101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724F4DF-E267-92C7-05AF-ECA4AA223A47}"/>
              </a:ext>
            </a:extLst>
          </p:cNvPr>
          <p:cNvSpPr txBox="1">
            <a:spLocks/>
          </p:cNvSpPr>
          <p:nvPr/>
        </p:nvSpPr>
        <p:spPr>
          <a:xfrm>
            <a:off x="3321934" y="10345"/>
            <a:ext cx="5793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6DB6-86A7-9248-8290-3DB8DF541A56}"/>
              </a:ext>
            </a:extLst>
          </p:cNvPr>
          <p:cNvSpPr txBox="1"/>
          <p:nvPr/>
        </p:nvSpPr>
        <p:spPr>
          <a:xfrm>
            <a:off x="132789" y="1550406"/>
            <a:ext cx="48257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frequency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 temperature profiles, chlorophyll-a,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phycocyanin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DO, water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628" y="1555769"/>
            <a:ext cx="4776746" cy="338554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34001" y="4308629"/>
            <a:ext cx="1807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Summers and Ryder, 2023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74568" y="1557540"/>
            <a:ext cx="3060256" cy="5045270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44399" y="6587072"/>
            <a:ext cx="269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Jodi.L.Ryder@usace.army.mil, May 2024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7" y="2679068"/>
            <a:ext cx="4974714" cy="3876942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364032" y="4559851"/>
          <a:ext cx="2559660" cy="1887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830">
                  <a:extLst>
                    <a:ext uri="{9D8B030D-6E8A-4147-A177-3AD203B41FA5}">
                      <a16:colId xmlns:a16="http://schemas.microsoft.com/office/drawing/2014/main" val="156327011"/>
                    </a:ext>
                  </a:extLst>
                </a:gridCol>
                <a:gridCol w="1279830">
                  <a:extLst>
                    <a:ext uri="{9D8B030D-6E8A-4147-A177-3AD203B41FA5}">
                      <a16:colId xmlns:a16="http://schemas.microsoft.com/office/drawing/2014/main" val="3094006615"/>
                    </a:ext>
                  </a:extLst>
                </a:gridCol>
              </a:tblGrid>
              <a:tr h="49618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9E7FF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9E7FF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9E7FF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Lakes</a:t>
                      </a:r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9E7FF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en-US" sz="1200" b="1" baseline="0" dirty="0">
                          <a:solidFill>
                            <a:srgbClr val="F9E7FF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SI Increasing</a:t>
                      </a:r>
                      <a:endParaRPr lang="en-US" sz="1200" b="1" dirty="0">
                        <a:solidFill>
                          <a:srgbClr val="F9E7FF"/>
                        </a:solidFill>
                        <a:latin typeface="+mn-lt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68931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917165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June</a:t>
                      </a:r>
                    </a:p>
                  </a:txBody>
                  <a:tcPr anchor="ctr">
                    <a:solidFill>
                      <a:srgbClr val="0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anchor="ctr">
                    <a:solidFill>
                      <a:srgbClr val="0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9715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July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332970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73923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Sept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014694"/>
                  </a:ext>
                </a:extLst>
              </a:tr>
            </a:tbl>
          </a:graphicData>
        </a:graphic>
      </p:graphicFrame>
      <p:sp>
        <p:nvSpPr>
          <p:cNvPr id="39" name="Title 1">
            <a:extLst>
              <a:ext uri="{FF2B5EF4-FFF2-40B4-BE49-F238E27FC236}">
                <a16:creationId xmlns:a16="http://schemas.microsoft.com/office/drawing/2014/main" id="{6724F4DF-E267-92C7-05AF-ECA4AA223A47}"/>
              </a:ext>
            </a:extLst>
          </p:cNvPr>
          <p:cNvSpPr txBox="1">
            <a:spLocks/>
          </p:cNvSpPr>
          <p:nvPr/>
        </p:nvSpPr>
        <p:spPr>
          <a:xfrm>
            <a:off x="3450164" y="362017"/>
            <a:ext cx="5793129" cy="1007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Developing Deterministic Parameters that Enhance Monitoring Activities and Enable Probabilistic Modeling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B0DCFA0-8881-C941-5596-EA51525DE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668" y="2367738"/>
            <a:ext cx="3866314" cy="19908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227668" y="1553430"/>
            <a:ext cx="3860167" cy="646331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Annual stratification patterns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 effects on reservoirs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221240" y="1546458"/>
            <a:ext cx="3866596" cy="5065670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34001" y="6396446"/>
            <a:ext cx="1807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Summers and Ryder, 2024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38A3D1-256A-491A-AD40-30684EBBD5B3}"/>
              </a:ext>
            </a:extLst>
          </p:cNvPr>
          <p:cNvSpPr txBox="1"/>
          <p:nvPr/>
        </p:nvSpPr>
        <p:spPr>
          <a:xfrm>
            <a:off x="5085250" y="1587100"/>
            <a:ext cx="3031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n-cs"/>
              </a:rPr>
              <a:t>Stability Index Vulnerability Analysis (SIVA)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n-cs"/>
              </a:rPr>
              <a:t>Utilizes the Schmidt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n-cs"/>
              </a:rPr>
              <a:t>Staility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n-cs"/>
              </a:rPr>
              <a:t> Index formulation of Sahoo (2016) to create a high frequency physically informed parameter for additional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n-cs"/>
              </a:rPr>
              <a:t>Forecasting HABs with Advanced Statistical Models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417" y="4014068"/>
            <a:ext cx="2968410" cy="219932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074567" y="1546458"/>
            <a:ext cx="3060257" cy="646331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5038" y="1550405"/>
            <a:ext cx="4786336" cy="5052405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0660" y="6111240"/>
            <a:ext cx="167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LSTM, GRU, etc.</a:t>
            </a:r>
          </a:p>
        </p:txBody>
      </p:sp>
    </p:spTree>
    <p:extLst>
      <p:ext uri="{BB962C8B-B14F-4D97-AF65-F5344CB8AC3E}">
        <p14:creationId xmlns:p14="http://schemas.microsoft.com/office/powerpoint/2010/main" val="4756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C99A88B-7687-B463-4972-6B734D62F1B0}"/>
              </a:ext>
            </a:extLst>
          </p:cNvPr>
          <p:cNvSpPr/>
          <p:nvPr/>
        </p:nvSpPr>
        <p:spPr>
          <a:xfrm>
            <a:off x="0" y="0"/>
            <a:ext cx="12192000" cy="1272075"/>
          </a:xfrm>
          <a:prstGeom prst="rect">
            <a:avLst/>
          </a:prstGeom>
          <a:solidFill>
            <a:srgbClr val="61C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6C2542-280F-55F7-CF8A-1720B48E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" y="328452"/>
            <a:ext cx="693492" cy="696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3C2E6-DCF9-A320-6F56-05E3418C4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8" y="226788"/>
            <a:ext cx="2405456" cy="8664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396702" y="446739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Operational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8469" y="27145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B9D2F2-3749-4B04-A42D-3419F3BF8EE8}"/>
              </a:ext>
            </a:extLst>
          </p:cNvPr>
          <p:cNvSpPr txBox="1">
            <a:spLocks/>
          </p:cNvSpPr>
          <p:nvPr/>
        </p:nvSpPr>
        <p:spPr>
          <a:xfrm>
            <a:off x="6697056" y="1369804"/>
            <a:ext cx="3358637" cy="70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740" y="2003862"/>
            <a:ext cx="28957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HAWQS improves boundary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CE-QUAL-W2 enables a spatial component grounded in validated nutrient-water quality processes.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BMA machine learning adds a capability to integrate all available empirical data sources such as satellite imagery, water samples, and weather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278" y="1308994"/>
            <a:ext cx="9091963" cy="51755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73874" y="6536005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May, 25, 2023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POC: Jodi.L.Ryder@usace.army.mil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95844" y="6557829"/>
            <a:ext cx="269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E0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Jodi.L.Ryder@usace.army.mil, May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015" y="1419087"/>
            <a:ext cx="2986471" cy="584775"/>
          </a:xfrm>
          <a:prstGeom prst="rect">
            <a:avLst/>
          </a:prstGeom>
          <a:solidFill>
            <a:srgbClr val="CAE0D9">
              <a:alpha val="2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Hybrid Modeling System Under Development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6016" y="1417602"/>
            <a:ext cx="2986471" cy="4998438"/>
          </a:xfrm>
          <a:prstGeom prst="roundRect">
            <a:avLst>
              <a:gd name="adj" fmla="val 1501"/>
            </a:avLst>
          </a:prstGeom>
          <a:noFill/>
          <a:ln w="19050">
            <a:solidFill>
              <a:srgbClr val="CAE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677" y="-2099"/>
            <a:ext cx="3999323" cy="12741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EA7FEF-46BA-4C84-BDE5-1BBBFCD63CDD}"/>
              </a:ext>
            </a:extLst>
          </p:cNvPr>
          <p:cNvSpPr txBox="1">
            <a:spLocks/>
          </p:cNvSpPr>
          <p:nvPr/>
        </p:nvSpPr>
        <p:spPr>
          <a:xfrm>
            <a:off x="2180402" y="124266"/>
            <a:ext cx="80837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Improved HAB Prediction Using Hybrid Models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945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and model review.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Gather ideas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Consider focusing on one species and generalizing as far as possible to use it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1665</Words>
  <Application>Microsoft Macintosh PowerPoint</Application>
  <PresentationFormat>Widescreen</PresentationFormat>
  <Paragraphs>225</Paragraphs>
  <Slides>14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Noto Sans Symbols</vt:lpstr>
      <vt:lpstr>Verdana</vt:lpstr>
      <vt:lpstr>Office Theme</vt:lpstr>
      <vt:lpstr>UNCLASSIFIED Content</vt:lpstr>
      <vt:lpstr>Development of a Predictive HAB Planning Tool using CE-QUAL-W2 Todd Steissberg (Todd.E.Steissberg@erdc.dren.mil, 530-574-5572) Jodi Ryder, Isaac Mudge, Emily Summers, Lauren Melendez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149</cp:revision>
  <dcterms:created xsi:type="dcterms:W3CDTF">2021-12-08T05:01:06Z</dcterms:created>
  <dcterms:modified xsi:type="dcterms:W3CDTF">2024-05-23T18:00:02Z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